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30275213" cy="42803763"/>
  <p:notesSz cx="6858000" cy="9144000"/>
  <p:defaultTextStyle>
    <a:defPPr>
      <a:defRPr lang="ko-KR"/>
    </a:defPPr>
    <a:lvl1pPr marL="0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1pPr>
    <a:lvl2pPr marL="1753865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2pPr>
    <a:lvl3pPr marL="3507730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3pPr>
    <a:lvl4pPr marL="5261595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4pPr>
    <a:lvl5pPr marL="7015460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5pPr>
    <a:lvl6pPr marL="8769325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6pPr>
    <a:lvl7pPr marL="10523190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7pPr>
    <a:lvl8pPr marL="12277054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8pPr>
    <a:lvl9pPr marL="14030919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8" autoAdjust="0"/>
    <p:restoredTop sz="94660"/>
  </p:normalViewPr>
  <p:slideViewPr>
    <p:cSldViewPr snapToGrid="0">
      <p:cViewPr>
        <p:scale>
          <a:sx n="25" d="100"/>
          <a:sy n="25" d="100"/>
        </p:scale>
        <p:origin x="2160" y="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0CB4E-6FA7-43A9-8C9F-DD0C6E95B116}" type="datetimeFigureOut">
              <a:rPr lang="ko-KR" altLang="en-US" smtClean="0"/>
              <a:t>06-04(Thu)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5E340-21E0-402F-8489-5A9DC846A58E}" type="slidenum">
              <a:rPr lang="ko-KR" altLang="en-US" smtClean="0"/>
              <a:t>‹#›</a:t>
            </a:fld>
            <a:endParaRPr lang="ko-KR" altLang="en-US"/>
          </a:p>
        </p:txBody>
      </p:sp>
      <p:pic>
        <p:nvPicPr>
          <p:cNvPr id="5" name="그림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99"/>
            <a:ext cx="30276413" cy="42802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927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E0CB4E-6FA7-43A9-8C9F-DD0C6E95B116}" type="datetimeFigureOut">
              <a:rPr lang="ko-KR" altLang="en-US" smtClean="0"/>
              <a:t>06-04(Thu)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55E340-21E0-402F-8489-5A9DC846A58E}" type="slidenum">
              <a:rPr lang="ko-KR" altLang="en-US" smtClean="0"/>
              <a:t>‹#›</a:t>
            </a:fld>
            <a:endParaRPr lang="ko-KR" altLang="en-US"/>
          </a:p>
        </p:txBody>
      </p:sp>
      <p:pic>
        <p:nvPicPr>
          <p:cNvPr id="7" name="그림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99"/>
            <a:ext cx="30276413" cy="42802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792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defTabSz="3027487" rtl="0" eaLnBrk="1" latinLnBrk="1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1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emf"/><Relationship Id="rId7" Type="http://schemas.openxmlformats.org/officeDocument/2006/relationships/image" Target="../media/image7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1C7E4C3A-827C-4474-954A-78411935D7D1}"/>
              </a:ext>
            </a:extLst>
          </p:cNvPr>
          <p:cNvSpPr/>
          <p:nvPr/>
        </p:nvSpPr>
        <p:spPr>
          <a:xfrm>
            <a:off x="2" y="3380283"/>
            <a:ext cx="30275211" cy="37705552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A29ADEBC-B7F8-4C89-A9A7-34B8FA4AE2DD}"/>
              </a:ext>
            </a:extLst>
          </p:cNvPr>
          <p:cNvSpPr/>
          <p:nvPr/>
        </p:nvSpPr>
        <p:spPr>
          <a:xfrm>
            <a:off x="333070" y="8435833"/>
            <a:ext cx="29555767" cy="32256133"/>
          </a:xfrm>
          <a:prstGeom prst="roundRect">
            <a:avLst>
              <a:gd name="adj" fmla="val 1603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A54F464E-D882-4AED-B2D7-BD7E7AA7F41E}"/>
              </a:ext>
            </a:extLst>
          </p:cNvPr>
          <p:cNvSpPr/>
          <p:nvPr/>
        </p:nvSpPr>
        <p:spPr>
          <a:xfrm>
            <a:off x="1832662" y="3860642"/>
            <a:ext cx="266368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9600" b="1" dirty="0">
                <a:solidFill>
                  <a:schemeClr val="bg1">
                    <a:lumMod val="95000"/>
                  </a:schemeClr>
                </a:solidFill>
                <a:latin typeface="+mj-ea"/>
                <a:ea typeface="+mj-ea"/>
              </a:rPr>
              <a:t>초고속 메모리 테스트를 위한 패턴 </a:t>
            </a:r>
            <a:r>
              <a:rPr lang="ko-KR" altLang="en-US" sz="9600" b="1" dirty="0" err="1">
                <a:solidFill>
                  <a:schemeClr val="bg1">
                    <a:lumMod val="95000"/>
                  </a:schemeClr>
                </a:solidFill>
                <a:latin typeface="+mj-ea"/>
                <a:ea typeface="+mj-ea"/>
              </a:rPr>
              <a:t>생성기</a:t>
            </a:r>
            <a:r>
              <a:rPr lang="ko-KR" altLang="en-US" sz="9600" b="1" dirty="0">
                <a:solidFill>
                  <a:schemeClr val="bg1">
                    <a:lumMod val="95000"/>
                  </a:schemeClr>
                </a:solidFill>
                <a:latin typeface="+mj-ea"/>
                <a:ea typeface="+mj-ea"/>
              </a:rPr>
              <a:t> </a:t>
            </a:r>
            <a:r>
              <a:rPr lang="en-US" altLang="ko-KR" sz="9600" b="1" dirty="0">
                <a:solidFill>
                  <a:schemeClr val="bg1">
                    <a:lumMod val="95000"/>
                  </a:schemeClr>
                </a:solidFill>
                <a:latin typeface="+mj-ea"/>
                <a:ea typeface="+mj-ea"/>
              </a:rPr>
              <a:t>ASIC</a:t>
            </a:r>
            <a:endParaRPr lang="ko-KR" altLang="en-US" sz="9600" b="1" dirty="0">
              <a:solidFill>
                <a:schemeClr val="bg1">
                  <a:lumMod val="9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3F536CE-38C7-40E4-9725-5324CE6C39A1}"/>
              </a:ext>
            </a:extLst>
          </p:cNvPr>
          <p:cNvSpPr txBox="1"/>
          <p:nvPr/>
        </p:nvSpPr>
        <p:spPr>
          <a:xfrm>
            <a:off x="9796778" y="6915512"/>
            <a:ext cx="1067311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6000" dirty="0">
                <a:solidFill>
                  <a:schemeClr val="bg1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김정환</a:t>
            </a:r>
            <a:r>
              <a:rPr lang="en-US" altLang="ko-KR" sz="6000" dirty="0">
                <a:solidFill>
                  <a:schemeClr val="bg1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, </a:t>
            </a:r>
            <a:r>
              <a:rPr lang="ko-KR" altLang="en-US" sz="6000" dirty="0" err="1">
                <a:solidFill>
                  <a:schemeClr val="bg1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민경국</a:t>
            </a:r>
            <a:r>
              <a:rPr lang="en-US" altLang="ko-KR" sz="6000" dirty="0">
                <a:solidFill>
                  <a:schemeClr val="bg1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, </a:t>
            </a:r>
            <a:r>
              <a:rPr lang="ko-KR" altLang="en-US" sz="6000" dirty="0">
                <a:solidFill>
                  <a:schemeClr val="bg1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정성훈</a:t>
            </a:r>
            <a:r>
              <a:rPr lang="en-US" altLang="ko-KR" sz="6000" dirty="0">
                <a:solidFill>
                  <a:schemeClr val="bg1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, </a:t>
            </a:r>
            <a:r>
              <a:rPr lang="ko-KR" altLang="en-US" sz="6000" dirty="0">
                <a:solidFill>
                  <a:schemeClr val="bg1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문병인</a:t>
            </a:r>
            <a:endParaRPr lang="ko-KR" altLang="en-US" sz="6000" dirty="0">
              <a:solidFill>
                <a:schemeClr val="bg1">
                  <a:lumMod val="75000"/>
                </a:schemeClr>
              </a:solidFill>
              <a:latin typeface="Adobe Fan Heiti Std B" panose="020B0700000000000000" pitchFamily="34" charset="-128"/>
              <a:ea typeface="HY견고딕" panose="02030600000101010101" pitchFamily="18" charset="-127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144955BA-4E92-4194-BA09-E39A8486D362}"/>
              </a:ext>
            </a:extLst>
          </p:cNvPr>
          <p:cNvSpPr/>
          <p:nvPr/>
        </p:nvSpPr>
        <p:spPr>
          <a:xfrm>
            <a:off x="9491162" y="5659789"/>
            <a:ext cx="1108852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4800" dirty="0">
                <a:solidFill>
                  <a:schemeClr val="bg1">
                    <a:lumMod val="7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경북대학교 일반대학원 전자전기공학부</a:t>
            </a: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58F65F04-BAB1-4F37-B019-FD3ED3FEF3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70163" y="41200135"/>
            <a:ext cx="3816897" cy="1450658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F2EE7AD6-F18B-4404-9B5F-F9B307E690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4377" y="41345125"/>
            <a:ext cx="4252966" cy="1305668"/>
          </a:xfrm>
          <a:prstGeom prst="rect">
            <a:avLst/>
          </a:prstGeom>
        </p:spPr>
      </p:pic>
      <p:sp>
        <p:nvSpPr>
          <p:cNvPr id="17" name="직사각형 16">
            <a:extLst>
              <a:ext uri="{FF2B5EF4-FFF2-40B4-BE49-F238E27FC236}">
                <a16:creationId xmlns:a16="http://schemas.microsoft.com/office/drawing/2014/main" id="{F5A1554F-72D1-4E58-AFC2-4EFEF11EC370}"/>
              </a:ext>
            </a:extLst>
          </p:cNvPr>
          <p:cNvSpPr/>
          <p:nvPr/>
        </p:nvSpPr>
        <p:spPr>
          <a:xfrm>
            <a:off x="957474" y="8527308"/>
            <a:ext cx="163217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4800" b="1" dirty="0">
                <a:latin typeface="+mj-ea"/>
              </a:rPr>
              <a:t> </a:t>
            </a:r>
            <a:r>
              <a:rPr lang="ko-KR" altLang="en-US" sz="4800" b="1" dirty="0">
                <a:latin typeface="+mj-ea"/>
              </a:rPr>
              <a:t>서론</a:t>
            </a:r>
            <a:endParaRPr lang="en-US" altLang="ko-KR" sz="4800" b="1" dirty="0">
              <a:latin typeface="+mj-ea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F75A8DBC-77E7-44ED-844E-F53492222D87}"/>
              </a:ext>
            </a:extLst>
          </p:cNvPr>
          <p:cNvSpPr/>
          <p:nvPr/>
        </p:nvSpPr>
        <p:spPr>
          <a:xfrm>
            <a:off x="1743596" y="9251520"/>
            <a:ext cx="26815013" cy="384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88000" algn="just">
              <a:lnSpc>
                <a:spcPct val="130000"/>
              </a:lnSpc>
            </a:pP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최근 메모리 기술의 발전으로 메모리의 성능이 크게 향상되고 있다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또한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메모리 기술이 발전함에 따라 메모리 신뢰성을 높이기 위한 메모리 테스트 기술도 널리 연구되고 있다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특히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차세대 초고속 메모리의 결함을 검출하기 위한 테스트 시스템은 메모리의 동작 속도에 대응하기 위해 높은 동작 주파수가 요구된다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본 연구에서는 이전 </a:t>
            </a:r>
            <a:r>
              <a:rPr lang="ko-KR" altLang="en-US" sz="3200" dirty="0" err="1">
                <a:latin typeface="굴림" panose="020B0600000101010101" pitchFamily="50" charset="-127"/>
                <a:ea typeface="굴림" panose="020B0600000101010101" pitchFamily="50" charset="-127"/>
              </a:rPr>
              <a:t>회차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MPW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를 통해 제작한 패턴 </a:t>
            </a:r>
            <a:r>
              <a:rPr lang="ko-KR" altLang="en-US" sz="3200" dirty="0" err="1">
                <a:latin typeface="굴림" panose="020B0600000101010101" pitchFamily="50" charset="-127"/>
                <a:ea typeface="굴림" panose="020B0600000101010101" pitchFamily="50" charset="-127"/>
              </a:rPr>
              <a:t>생성기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ASIC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의 동작 검증 결과에 따라 메모리 테스트 시스템의 복잡성과 비용 및 최대 동작 주파수를 최적화한 패턴 생성기를 제안하고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[1, 2], 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이를 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ASIC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에 구현하였다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제안하는 패턴 생성기는 패턴 생성부의 병렬화를 통해 패턴 생성 시간을 확보하고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생성된 패턴을 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Speed-up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 모듈을 통해 직렬화 함으로써 높은 동작 주파수에서도 테스트 패턴을 생성할 수 있다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또한 제안된 패턴 생성기는 병렬 모듈의 수를 선택할 수 있고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사전 정의된 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instruction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에 따라 다양한 상황에서 최적의 동작을 수행할 수 있다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.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810A2ACB-7C54-406E-B086-4431984DBA0D}"/>
              </a:ext>
            </a:extLst>
          </p:cNvPr>
          <p:cNvSpPr/>
          <p:nvPr/>
        </p:nvSpPr>
        <p:spPr>
          <a:xfrm>
            <a:off x="957474" y="13028647"/>
            <a:ext cx="1606768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4800" b="1" dirty="0">
                <a:latin typeface="+mj-ea"/>
              </a:rPr>
              <a:t> 패턴 생성기의 하드웨어 구조</a:t>
            </a:r>
            <a:endParaRPr lang="en-US" altLang="ko-KR" sz="4800" b="1" dirty="0">
              <a:latin typeface="+mj-ea"/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15A794A6-1EB2-4B6C-84DA-39E4A617418D}"/>
              </a:ext>
            </a:extLst>
          </p:cNvPr>
          <p:cNvSpPr/>
          <p:nvPr/>
        </p:nvSpPr>
        <p:spPr>
          <a:xfrm>
            <a:off x="2238888" y="14662185"/>
            <a:ext cx="2596863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altLang="ko-KR" sz="4400" dirty="0">
              <a:latin typeface="+mn-ea"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46E786F3-E913-44EF-BD61-567CCF4D37B4}"/>
              </a:ext>
            </a:extLst>
          </p:cNvPr>
          <p:cNvSpPr/>
          <p:nvPr/>
        </p:nvSpPr>
        <p:spPr>
          <a:xfrm>
            <a:off x="957474" y="20035579"/>
            <a:ext cx="1606768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4800" b="1" dirty="0">
                <a:latin typeface="+mj-ea"/>
              </a:rPr>
              <a:t> ASIC </a:t>
            </a:r>
            <a:r>
              <a:rPr lang="ko-KR" altLang="en-US" sz="4800" b="1" dirty="0">
                <a:latin typeface="+mj-ea"/>
              </a:rPr>
              <a:t>설계</a:t>
            </a:r>
            <a:r>
              <a:rPr lang="en-US" altLang="ko-KR" sz="4800" b="1" dirty="0">
                <a:latin typeface="+mj-ea"/>
              </a:rPr>
              <a:t> </a:t>
            </a: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C3F77081-16A2-4F5C-8FC4-FB36C35F9536}"/>
              </a:ext>
            </a:extLst>
          </p:cNvPr>
          <p:cNvSpPr/>
          <p:nvPr/>
        </p:nvSpPr>
        <p:spPr>
          <a:xfrm>
            <a:off x="957474" y="23890468"/>
            <a:ext cx="1606768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4800" b="1" dirty="0">
                <a:latin typeface="+mj-ea"/>
              </a:rPr>
              <a:t> </a:t>
            </a:r>
            <a:r>
              <a:rPr lang="ko-KR" altLang="en-US" sz="4800" b="1" dirty="0">
                <a:latin typeface="+mj-ea"/>
              </a:rPr>
              <a:t>칩 동작 검증</a:t>
            </a:r>
            <a:r>
              <a:rPr lang="en-US" altLang="ko-KR" sz="4800" b="1" dirty="0">
                <a:latin typeface="+mj-ea"/>
              </a:rPr>
              <a:t> </a:t>
            </a: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7E1ADBB0-53D0-418A-A520-D8E7923A5172}"/>
              </a:ext>
            </a:extLst>
          </p:cNvPr>
          <p:cNvSpPr/>
          <p:nvPr/>
        </p:nvSpPr>
        <p:spPr>
          <a:xfrm>
            <a:off x="957474" y="29625945"/>
            <a:ext cx="1606768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4800" b="1" dirty="0">
                <a:latin typeface="+mj-ea"/>
              </a:rPr>
              <a:t> </a:t>
            </a:r>
            <a:r>
              <a:rPr lang="ko-KR" altLang="en-US" sz="4800" b="1" dirty="0">
                <a:latin typeface="+mj-ea"/>
              </a:rPr>
              <a:t>결론</a:t>
            </a:r>
            <a:endParaRPr lang="en-US" altLang="ko-KR" sz="4800" b="1" dirty="0">
              <a:latin typeface="+mj-ea"/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3C06E7FF-395E-4601-9C40-72F15CD15FC9}"/>
              </a:ext>
            </a:extLst>
          </p:cNvPr>
          <p:cNvSpPr/>
          <p:nvPr/>
        </p:nvSpPr>
        <p:spPr>
          <a:xfrm>
            <a:off x="957474" y="34192749"/>
            <a:ext cx="1527382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4800" b="1" dirty="0">
                <a:latin typeface="+mj-ea"/>
              </a:rPr>
              <a:t> 참고문헌</a:t>
            </a:r>
            <a:endParaRPr lang="en-US" altLang="ko-KR" sz="4800" b="1" dirty="0">
              <a:latin typeface="+mj-ea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73787FD0-B32C-47E2-AC94-B4AEB10F1BF0}"/>
              </a:ext>
            </a:extLst>
          </p:cNvPr>
          <p:cNvSpPr/>
          <p:nvPr/>
        </p:nvSpPr>
        <p:spPr>
          <a:xfrm>
            <a:off x="1743483" y="34946163"/>
            <a:ext cx="1499417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[1] 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김정환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정성훈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문병인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, “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초고속 메모리 테스트를 위한 패턴 </a:t>
            </a:r>
            <a:r>
              <a:rPr lang="ko-KR" altLang="en-US" sz="3200" dirty="0" err="1">
                <a:latin typeface="굴림" panose="020B0600000101010101" pitchFamily="50" charset="-127"/>
                <a:ea typeface="굴림" panose="020B0600000101010101" pitchFamily="50" charset="-127"/>
              </a:rPr>
              <a:t>생성기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ASIC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의 검증”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3200" dirty="0" err="1">
                <a:latin typeface="굴림" panose="020B0600000101010101" pitchFamily="50" charset="-127"/>
                <a:ea typeface="굴림" panose="020B0600000101010101" pitchFamily="50" charset="-127"/>
              </a:rPr>
              <a:t>한국반도체테스트학회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 학술발표대회 논문집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제 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25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권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, pp. 275-277, 2024.</a:t>
            </a:r>
          </a:p>
          <a:p>
            <a:pPr algn="just"/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[2] 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정인수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강주완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김태준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3200" dirty="0" err="1">
                <a:latin typeface="굴림" panose="020B0600000101010101" pitchFamily="50" charset="-127"/>
                <a:ea typeface="굴림" panose="020B0600000101010101" pitchFamily="50" charset="-127"/>
              </a:rPr>
              <a:t>조승준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문병인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, “ISA 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기반 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March 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패턴 생성기의 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FPGA 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구현 및 검증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“, 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한국정보기술학회 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2024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년도 추계종합학술대회 및 대학생논문경진대회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, pp. 204, 2024.</a:t>
            </a: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0A7D498C-2053-46AF-B48F-A9ADAC4B5777}"/>
              </a:ext>
            </a:extLst>
          </p:cNvPr>
          <p:cNvSpPr/>
          <p:nvPr/>
        </p:nvSpPr>
        <p:spPr>
          <a:xfrm>
            <a:off x="18546380" y="25922238"/>
            <a:ext cx="43517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표 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1. ASIC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 설계 사양</a:t>
            </a:r>
            <a:endParaRPr lang="en-US" altLang="ko-KR" sz="3200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96A67197-D581-420E-ACF7-B30B3D857DD0}"/>
              </a:ext>
            </a:extLst>
          </p:cNvPr>
          <p:cNvSpPr/>
          <p:nvPr/>
        </p:nvSpPr>
        <p:spPr>
          <a:xfrm>
            <a:off x="24744443" y="25945345"/>
            <a:ext cx="394196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그림 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2. 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칩 레이아웃</a:t>
            </a:r>
            <a:endParaRPr lang="en-US" altLang="ko-KR" sz="3200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12E944B7-A2A2-444F-A932-4FB38E31D328}"/>
              </a:ext>
            </a:extLst>
          </p:cNvPr>
          <p:cNvSpPr/>
          <p:nvPr/>
        </p:nvSpPr>
        <p:spPr>
          <a:xfrm>
            <a:off x="957474" y="37912538"/>
            <a:ext cx="1527382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4800" b="1" dirty="0">
                <a:latin typeface="+mj-ea"/>
              </a:rPr>
              <a:t> 감사의 글</a:t>
            </a:r>
            <a:endParaRPr lang="en-US" altLang="ko-KR" sz="4800" b="1" dirty="0">
              <a:latin typeface="+mj-ea"/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A833A392-9427-4FFD-9076-4C0A81C3800A}"/>
              </a:ext>
            </a:extLst>
          </p:cNvPr>
          <p:cNvSpPr/>
          <p:nvPr/>
        </p:nvSpPr>
        <p:spPr>
          <a:xfrm>
            <a:off x="1743483" y="38624060"/>
            <a:ext cx="14427192" cy="19225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본 연구는 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IDEC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에서 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MPW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와 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EDA Tool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을 지원받아 수행하였습니다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.</a:t>
            </a:r>
          </a:p>
          <a:p>
            <a:pPr algn="just">
              <a:lnSpc>
                <a:spcPct val="130000"/>
              </a:lnSpc>
            </a:pP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본 연구는 산업통상자원부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(20019363)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와 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KSRC 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지원 사업인 미래반도체소자 원천기술개발사업의 연구결과로 수행되었음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.</a:t>
            </a: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D52694AD-A73F-4357-A6D8-43CF5172173A}"/>
              </a:ext>
            </a:extLst>
          </p:cNvPr>
          <p:cNvSpPr/>
          <p:nvPr/>
        </p:nvSpPr>
        <p:spPr>
          <a:xfrm>
            <a:off x="18625767" y="19410720"/>
            <a:ext cx="989113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그림 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1. 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패턴 생성기의 하드웨어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구조</a:t>
            </a:r>
            <a:endParaRPr lang="en-US" altLang="ko-KR" sz="3200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BBC6CA7E-0DB5-408B-AFA8-7E36173B1AF9}"/>
              </a:ext>
            </a:extLst>
          </p:cNvPr>
          <p:cNvSpPr/>
          <p:nvPr/>
        </p:nvSpPr>
        <p:spPr>
          <a:xfrm>
            <a:off x="1755417" y="13744658"/>
            <a:ext cx="15382973" cy="64037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88000" algn="just">
              <a:lnSpc>
                <a:spcPct val="130000"/>
              </a:lnSpc>
            </a:pP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패턴 생성기의 하드웨어 구조는 그림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 1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과 같이 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Parallelization Selector, Parallel Synthesizer, Data Generator, Address Generator, Speed-up Module, Control Module, Test Module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로 구성된다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. Parallel Synthesizer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는 사전 정의된 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March 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명령어를 </a:t>
            </a:r>
            <a:r>
              <a:rPr lang="ko-KR" altLang="en-US" sz="3200" dirty="0" err="1">
                <a:latin typeface="굴림" panose="020B0600000101010101" pitchFamily="50" charset="-127"/>
                <a:ea typeface="굴림" panose="020B0600000101010101" pitchFamily="50" charset="-127"/>
              </a:rPr>
              <a:t>입력받아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 패턴 생성기의 동작 제어를 위한 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instruction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으로 변환한다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. Parallelization Selector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는 병렬로 사용할 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Data 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및 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Address Generator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의 개수를 선정하고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, Data Generator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와 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Address Generator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는 각각 서로 다른 패턴과 메모리 </a:t>
            </a:r>
            <a:r>
              <a:rPr lang="ko-KR" altLang="en-US" sz="3200" dirty="0" err="1">
                <a:latin typeface="굴림" panose="020B0600000101010101" pitchFamily="50" charset="-127"/>
                <a:ea typeface="굴림" panose="020B0600000101010101" pitchFamily="50" charset="-127"/>
              </a:rPr>
              <a:t>주소값을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 병렬적으로 생성한다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. Speed-up Module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은 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Data Generator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와 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Address Generator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에서 병렬적으로 생성된 패턴과 메모리 </a:t>
            </a:r>
            <a:r>
              <a:rPr lang="ko-KR" altLang="en-US" sz="3200" dirty="0" err="1">
                <a:latin typeface="굴림" panose="020B0600000101010101" pitchFamily="50" charset="-127"/>
                <a:ea typeface="굴림" panose="020B0600000101010101" pitchFamily="50" charset="-127"/>
              </a:rPr>
              <a:t>주소값을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 빠른 동작 주파수에 맞게 </a:t>
            </a:r>
            <a:r>
              <a:rPr lang="ko-KR" altLang="en-US" sz="3200" dirty="0" err="1">
                <a:latin typeface="굴림" panose="020B0600000101010101" pitchFamily="50" charset="-127"/>
                <a:ea typeface="굴림" panose="020B0600000101010101" pitchFamily="50" charset="-127"/>
              </a:rPr>
              <a:t>직렬화한다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. Control Module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은 패턴 </a:t>
            </a:r>
            <a:r>
              <a:rPr lang="ko-KR" altLang="en-US" sz="3200" dirty="0" err="1">
                <a:latin typeface="굴림" panose="020B0600000101010101" pitchFamily="50" charset="-127"/>
                <a:ea typeface="굴림" panose="020B0600000101010101" pitchFamily="50" charset="-127"/>
              </a:rPr>
              <a:t>생성기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 내부 제어 신호를 생성하고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, Test Module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은 패턴 </a:t>
            </a:r>
            <a:r>
              <a:rPr lang="ko-KR" altLang="en-US" sz="3200" dirty="0" err="1">
                <a:latin typeface="굴림" panose="020B0600000101010101" pitchFamily="50" charset="-127"/>
                <a:ea typeface="굴림" panose="020B0600000101010101" pitchFamily="50" charset="-127"/>
              </a:rPr>
              <a:t>생성기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ASIC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의 내부 동작 검증을 위해 사용된다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.</a:t>
            </a: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8EF8C895-3745-4DD2-AA79-D548A54FBA9D}"/>
              </a:ext>
            </a:extLst>
          </p:cNvPr>
          <p:cNvSpPr/>
          <p:nvPr/>
        </p:nvSpPr>
        <p:spPr>
          <a:xfrm>
            <a:off x="1743482" y="30379173"/>
            <a:ext cx="15273821" cy="384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88000" algn="just">
              <a:lnSpc>
                <a:spcPct val="130000"/>
              </a:lnSpc>
            </a:pP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본 논문에서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제안하는 패턴 </a:t>
            </a:r>
            <a:r>
              <a:rPr lang="ko-KR" altLang="en-US" sz="3200" dirty="0" err="1">
                <a:latin typeface="굴림" panose="020B0600000101010101" pitchFamily="50" charset="-127"/>
                <a:ea typeface="굴림" panose="020B0600000101010101" pitchFamily="50" charset="-127"/>
              </a:rPr>
              <a:t>생성기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ASIC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는 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SS28-2301 MPW 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프로그램을 통해 제작된 패턴 생성기의 수정된 버전으로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병렬화 구조를 최적화함으로써 하드웨어 자원 활용도를 높였고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,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core logic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의 최대 동작 주파수를 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1GHz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에서 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4GHz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로 크게 향상시켰다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제안하는 패턴 생성기는 메모리 테스트 장비의 비용과 전력 소모를 크게 줄일 수 있으며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사전 정의된 명령어를 통해 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March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 메모리 테스트 패턴을 생성하는 구조로 설계되어 모든 유형의 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March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 기반 메모리 테스트에 대응 가능하다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.</a:t>
            </a: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07F6908E-1627-4845-8A52-817A83C61AA5}"/>
              </a:ext>
            </a:extLst>
          </p:cNvPr>
          <p:cNvSpPr/>
          <p:nvPr/>
        </p:nvSpPr>
        <p:spPr>
          <a:xfrm>
            <a:off x="1743482" y="20732332"/>
            <a:ext cx="15281677" cy="3242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88000" algn="just">
              <a:lnSpc>
                <a:spcPct val="130000"/>
              </a:lnSpc>
            </a:pPr>
            <a:r>
              <a:rPr lang="ko-KR" altLang="en-US" sz="3400" dirty="0">
                <a:latin typeface="굴림" panose="020B0600000101010101" pitchFamily="50" charset="-127"/>
                <a:ea typeface="굴림" panose="020B0600000101010101" pitchFamily="50" charset="-127"/>
              </a:rPr>
              <a:t>본 연구진은 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Verilog HDL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을 활용하여 앞서 기술한 패턴 생성기의 하드웨어 구조를 설계하고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 FPGA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를 통해 설계한 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HDL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의 동작을 검증하였다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. FPGA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를 통해 검증이 완료된 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HDL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을 기반으로 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ASIC 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개발 과정에 따라 순차적으로 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ASIC 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설계를 수행하였다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패턴 </a:t>
            </a:r>
            <a:r>
              <a:rPr lang="ko-KR" altLang="en-US" sz="3200" dirty="0" err="1">
                <a:latin typeface="굴림" panose="020B0600000101010101" pitchFamily="50" charset="-127"/>
                <a:ea typeface="굴림" panose="020B0600000101010101" pitchFamily="50" charset="-127"/>
              </a:rPr>
              <a:t>생성기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ASIC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의 설계 사양은 표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 1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과 같으며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, gate count 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의 경우 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EDA tool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을 기반으로 합성한 결과이다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최종적인 칩 레이아웃은 그림 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2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와 같다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.</a:t>
            </a:r>
          </a:p>
        </p:txBody>
      </p:sp>
      <p:pic>
        <p:nvPicPr>
          <p:cNvPr id="39" name="Picture 3">
            <a:extLst>
              <a:ext uri="{FF2B5EF4-FFF2-40B4-BE49-F238E27FC236}">
                <a16:creationId xmlns:a16="http://schemas.microsoft.com/office/drawing/2014/main" id="{57EFA6A7-507A-4C69-8329-C4852058BC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008644" y="20249750"/>
            <a:ext cx="5413560" cy="5626516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40" name="직사각형 39">
            <a:extLst>
              <a:ext uri="{FF2B5EF4-FFF2-40B4-BE49-F238E27FC236}">
                <a16:creationId xmlns:a16="http://schemas.microsoft.com/office/drawing/2014/main" id="{A3193C97-0365-4DC1-B1B5-0DCCABD2E399}"/>
              </a:ext>
            </a:extLst>
          </p:cNvPr>
          <p:cNvSpPr/>
          <p:nvPr/>
        </p:nvSpPr>
        <p:spPr>
          <a:xfrm>
            <a:off x="1741474" y="24595397"/>
            <a:ext cx="15281676" cy="51233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88000" algn="just">
              <a:lnSpc>
                <a:spcPct val="130000"/>
              </a:lnSpc>
            </a:pP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패턴 </a:t>
            </a:r>
            <a:r>
              <a:rPr lang="ko-KR" altLang="en-US" sz="3200" dirty="0" err="1">
                <a:latin typeface="굴림" panose="020B0600000101010101" pitchFamily="50" charset="-127"/>
                <a:ea typeface="굴림" panose="020B0600000101010101" pitchFamily="50" charset="-127"/>
              </a:rPr>
              <a:t>생성기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ASIC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의 동작을 검증하기 위한 환경은 그림 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3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과 같다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. IDEC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Scan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Chain 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테스트 보드에 칩을 마운트하고 해당 보드와 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SoC 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플랫폼 보드를 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FMC Interconnect 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보드를 통해 서로 연결한다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. SoC 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플랫폼 보드는 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March 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명령어를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테스트 보드로 전송하고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,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 칩에서 출력되는 패턴과 메모리 </a:t>
            </a:r>
            <a:r>
              <a:rPr lang="ko-KR" altLang="en-US" sz="3200" dirty="0" err="1">
                <a:latin typeface="굴림" panose="020B0600000101010101" pitchFamily="50" charset="-127"/>
                <a:ea typeface="굴림" panose="020B0600000101010101" pitchFamily="50" charset="-127"/>
              </a:rPr>
              <a:t>주소값은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 다시 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FMC Interconnect 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보드를 통해 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SoC 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플랫폼 보드로 전송된다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.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 최종적으로 출력 신호에 대한 파형을 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SoC 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플랫폼 보드의 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ILA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를 통해 확인함으로써 칩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동작을 검증한다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. </a:t>
            </a:r>
          </a:p>
          <a:p>
            <a:pPr indent="288000" algn="just">
              <a:lnSpc>
                <a:spcPct val="130000"/>
              </a:lnSpc>
            </a:pP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패턴 </a:t>
            </a:r>
            <a:r>
              <a:rPr lang="ko-KR" altLang="en-US" sz="3200" dirty="0" err="1">
                <a:latin typeface="굴림" panose="020B0600000101010101" pitchFamily="50" charset="-127"/>
                <a:ea typeface="굴림" panose="020B0600000101010101" pitchFamily="50" charset="-127"/>
              </a:rPr>
              <a:t>생성기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ASIC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의 동작 검증 결과는 그림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 4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와 같으며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,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March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 명령어에 따라 서로 다른 종류의 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March 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패턴과 메모리 </a:t>
            </a:r>
            <a:r>
              <a:rPr lang="ko-KR" altLang="en-US" sz="3200" dirty="0" err="1">
                <a:latin typeface="굴림" panose="020B0600000101010101" pitchFamily="50" charset="-127"/>
                <a:ea typeface="굴림" panose="020B0600000101010101" pitchFamily="50" charset="-127"/>
              </a:rPr>
              <a:t>주소값이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 올바르게 출력됨을 확인할 수 있다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.</a:t>
            </a: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57F45A2B-0C22-41EA-8BB6-90BD4F2A9CC4}"/>
              </a:ext>
            </a:extLst>
          </p:cNvPr>
          <p:cNvSpPr/>
          <p:nvPr/>
        </p:nvSpPr>
        <p:spPr>
          <a:xfrm>
            <a:off x="19287127" y="33789975"/>
            <a:ext cx="875515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그림 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3. 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칩 동작 검증 환경</a:t>
            </a:r>
            <a:endParaRPr lang="en-US" altLang="ko-KR" sz="3200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pic>
        <p:nvPicPr>
          <p:cNvPr id="42" name="그림 41">
            <a:extLst>
              <a:ext uri="{FF2B5EF4-FFF2-40B4-BE49-F238E27FC236}">
                <a16:creationId xmlns:a16="http://schemas.microsoft.com/office/drawing/2014/main" id="{1492E783-C988-4AE3-A459-DD797E87F51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66990" y="26742205"/>
            <a:ext cx="12255549" cy="7010549"/>
          </a:xfrm>
          <a:prstGeom prst="rect">
            <a:avLst/>
          </a:prstGeom>
        </p:spPr>
      </p:pic>
      <p:pic>
        <p:nvPicPr>
          <p:cNvPr id="43" name="그림 42">
            <a:extLst>
              <a:ext uri="{FF2B5EF4-FFF2-40B4-BE49-F238E27FC236}">
                <a16:creationId xmlns:a16="http://schemas.microsoft.com/office/drawing/2014/main" id="{FFE5B749-801F-8111-183A-8FC454E39C6B}"/>
              </a:ext>
            </a:extLst>
          </p:cNvPr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5" b="585"/>
          <a:stretch/>
        </p:blipFill>
        <p:spPr bwMode="auto">
          <a:xfrm>
            <a:off x="17214590" y="34564371"/>
            <a:ext cx="12482145" cy="524047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5" name="직사각형 44">
            <a:extLst>
              <a:ext uri="{FF2B5EF4-FFF2-40B4-BE49-F238E27FC236}">
                <a16:creationId xmlns:a16="http://schemas.microsoft.com/office/drawing/2014/main" id="{8EBD0D3E-96D3-49C8-8B29-83B5816AD5C1}"/>
              </a:ext>
            </a:extLst>
          </p:cNvPr>
          <p:cNvSpPr/>
          <p:nvPr/>
        </p:nvSpPr>
        <p:spPr>
          <a:xfrm>
            <a:off x="19141769" y="39923396"/>
            <a:ext cx="875515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그림 </a:t>
            </a:r>
            <a:r>
              <a:rPr lang="en-US" altLang="ko-KR" sz="3200" dirty="0">
                <a:latin typeface="굴림" panose="020B0600000101010101" pitchFamily="50" charset="-127"/>
                <a:ea typeface="굴림" panose="020B0600000101010101" pitchFamily="50" charset="-127"/>
              </a:rPr>
              <a:t>4. </a:t>
            </a:r>
            <a:r>
              <a:rPr lang="ko-KR" altLang="en-US" sz="3200" dirty="0">
                <a:latin typeface="굴림" panose="020B0600000101010101" pitchFamily="50" charset="-127"/>
                <a:ea typeface="굴림" panose="020B0600000101010101" pitchFamily="50" charset="-127"/>
              </a:rPr>
              <a:t>칩 동작 검증 결과</a:t>
            </a:r>
            <a:endParaRPr lang="en-US" altLang="ko-KR" sz="3200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pic>
        <p:nvPicPr>
          <p:cNvPr id="2" name="이미지">
            <a:extLst>
              <a:ext uri="{FF2B5EF4-FFF2-40B4-BE49-F238E27FC236}">
                <a16:creationId xmlns:a16="http://schemas.microsoft.com/office/drawing/2014/main" id="{10FD546E-1606-4B0E-CD86-FB3A053E302C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14207" y="13371548"/>
            <a:ext cx="9449416" cy="5977774"/>
          </a:xfrm>
          <a:prstGeom prst="rect">
            <a:avLst/>
          </a:prstGeom>
          <a:ln>
            <a:noFill/>
          </a:ln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7F6FC923-17A5-7148-3D62-A18DCA8983A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699570" y="20397671"/>
            <a:ext cx="6064058" cy="5406016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D513AB8E-B864-D527-E229-B3EB12FBEA0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625121" y="5367273"/>
            <a:ext cx="2898090" cy="2880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7760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2049</TotalTime>
  <Words>672</Words>
  <Application>Microsoft Office PowerPoint</Application>
  <PresentationFormat>사용자 지정</PresentationFormat>
  <Paragraphs>25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8" baseType="lpstr">
      <vt:lpstr>Adobe Fan Heiti Std B</vt:lpstr>
      <vt:lpstr>HY견고딕</vt:lpstr>
      <vt:lpstr>굴림</vt:lpstr>
      <vt:lpstr>Arial</vt:lpstr>
      <vt:lpstr>Calibri</vt:lpstr>
      <vt:lpstr>Calibri Light</vt:lpstr>
      <vt:lpstr>Office 테마</vt:lpstr>
      <vt:lpstr>PowerPoint 프레젠테이션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Registered User</dc:creator>
  <cp:lastModifiedBy>김정환</cp:lastModifiedBy>
  <cp:revision>47</cp:revision>
  <dcterms:created xsi:type="dcterms:W3CDTF">2018-03-08T06:02:33Z</dcterms:created>
  <dcterms:modified xsi:type="dcterms:W3CDTF">2026-06-04T08:49:14Z</dcterms:modified>
</cp:coreProperties>
</file>